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701" r:id="rId5"/>
  </p:sldMasterIdLst>
  <p:notesMasterIdLst>
    <p:notesMasterId r:id="rId29"/>
  </p:notesMasterIdLst>
  <p:handoutMasterIdLst>
    <p:handoutMasterId r:id="rId30"/>
  </p:handoutMasterIdLst>
  <p:sldIdLst>
    <p:sldId id="282" r:id="rId6"/>
    <p:sldId id="269" r:id="rId7"/>
    <p:sldId id="273" r:id="rId8"/>
    <p:sldId id="1097" r:id="rId9"/>
    <p:sldId id="1096" r:id="rId10"/>
    <p:sldId id="1098" r:id="rId11"/>
    <p:sldId id="1099" r:id="rId12"/>
    <p:sldId id="294" r:id="rId13"/>
    <p:sldId id="270" r:id="rId14"/>
    <p:sldId id="271" r:id="rId15"/>
    <p:sldId id="274" r:id="rId16"/>
    <p:sldId id="272" r:id="rId17"/>
    <p:sldId id="1100" r:id="rId18"/>
    <p:sldId id="295" r:id="rId19"/>
    <p:sldId id="300" r:id="rId20"/>
    <p:sldId id="281" r:id="rId21"/>
    <p:sldId id="303" r:id="rId22"/>
    <p:sldId id="1101" r:id="rId23"/>
    <p:sldId id="1102" r:id="rId24"/>
    <p:sldId id="1103" r:id="rId25"/>
    <p:sldId id="280" r:id="rId26"/>
    <p:sldId id="1093" r:id="rId27"/>
    <p:sldId id="10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70028" autoAdjust="0"/>
  </p:normalViewPr>
  <p:slideViewPr>
    <p:cSldViewPr snapToGrid="0">
      <p:cViewPr>
        <p:scale>
          <a:sx n="67" d="100"/>
          <a:sy n="67" d="100"/>
        </p:scale>
        <p:origin x="644" y="-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178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7/17/2024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85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67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6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85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76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61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71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D3E2F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D3E2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43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3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7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63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3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59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27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9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ggwash.org/view/68251/what-lies-beneath-tunnels-under-washington-dc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12" Type="http://schemas.openxmlformats.org/officeDocument/2006/relationships/hyperlink" Target="https://commons.wikimedia.org/wiki/File:Union_Station_Columns_and_Arches_(Washington,_DC)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lickr.com/photos/82955120@N05/7995266112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g"/><Relationship Id="rId10" Type="http://schemas.openxmlformats.org/officeDocument/2006/relationships/hyperlink" Target="http://www.cmiper.com/?m=201004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lickr.com/photos/82955120@N05/7995266112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nion_Station_Columns_and_Arches_(Washington,_DC).jpg" TargetMode="External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sa.org/washington-update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6729" y="3903642"/>
            <a:ext cx="5491570" cy="72328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4316729" y="361671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9AFF48B-964F-44CA-BFBC-43289F1EA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8523" y="758833"/>
            <a:ext cx="5861341" cy="2831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AA7B2-81A3-4511-AE85-86B73DB8846E}"/>
              </a:ext>
            </a:extLst>
          </p:cNvPr>
          <p:cNvSpPr txBox="1"/>
          <p:nvPr userDrawn="1"/>
        </p:nvSpPr>
        <p:spPr>
          <a:xfrm>
            <a:off x="7029193" y="5996013"/>
            <a:ext cx="549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Stand by, we will begin momentarily.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699243-FB92-4243-B1C4-10E1B97AFBEA}"/>
              </a:ext>
            </a:extLst>
          </p:cNvPr>
          <p:cNvSpPr txBox="1"/>
          <p:nvPr userDrawn="1"/>
        </p:nvSpPr>
        <p:spPr>
          <a:xfrm>
            <a:off x="5171476" y="5432327"/>
            <a:ext cx="1586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Hosted by: 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9B7D0C25-08D5-418F-A7DA-EC8BB67E1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7639" y="5432327"/>
            <a:ext cx="4627756" cy="461664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Staff name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A567B-0BDD-4899-878E-E6AEBE3A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3743A-E743-45FC-BA23-CE3608B0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968010-7C2C-4D3E-A396-7DD2374D3FF7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C2B9FC4-B242-4186-81EF-4F28915C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931001A-7150-4E01-A0BE-5E1F84C4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84B94AE-8FBD-4368-BEDC-4B5ADC26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7D0FEF5-D447-40E6-85E8-0C618C71A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792B21-E8E4-41AD-B879-9416426B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6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51375154-8E6C-439B-9498-025279E0A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7FD5822-4A46-4CC8-8976-F1C8E447E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8AB49D9-F17E-4942-84C7-2F04781FB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76" y="5665469"/>
            <a:ext cx="2971806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BD1992F-7094-4C3F-8569-7C3024BB9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1DC1BA70-16CD-4336-BC4A-66658DF4A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8A4FAA6A-43DF-4AF8-B012-C1C5366DB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A91D2141-4606-45BA-8061-99A741D22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C0B79-42EB-4748-A286-B2498B66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B0DE0-7878-4C2A-BA51-012863FA997F}"/>
              </a:ext>
            </a:extLst>
          </p:cNvPr>
          <p:cNvSpPr txBox="1"/>
          <p:nvPr userDrawn="1"/>
        </p:nvSpPr>
        <p:spPr>
          <a:xfrm>
            <a:off x="1762669" y="2998106"/>
            <a:ext cx="57086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This Month’s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5BDA7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Top Headlines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b="0" dirty="0">
                <a:solidFill>
                  <a:schemeClr val="bg1"/>
                </a:solidFill>
              </a:rPr>
              <a:t>Notable</a:t>
            </a:r>
            <a:r>
              <a:rPr lang="en-US" sz="28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Opportunities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800" b="0" dirty="0">
                <a:solidFill>
                  <a:schemeClr val="bg1"/>
                </a:solidFill>
              </a:rPr>
              <a:t>This Month’s </a:t>
            </a:r>
            <a:r>
              <a:rPr lang="en-US" sz="2800" b="0" dirty="0">
                <a:solidFill>
                  <a:schemeClr val="accent4">
                    <a:lumMod val="75000"/>
                  </a:schemeClr>
                </a:solidFill>
              </a:rPr>
              <a:t>Deep Dive</a:t>
            </a:r>
            <a:r>
              <a:rPr lang="en-US" sz="2800" b="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89E3B3-FF27-4603-A51A-D94490D3AF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840" y="79437"/>
            <a:ext cx="3982532" cy="1923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82A301-C6FE-489A-9E85-1B098E951983}"/>
              </a:ext>
            </a:extLst>
          </p:cNvPr>
          <p:cNvSpPr txBox="1"/>
          <p:nvPr userDrawn="1"/>
        </p:nvSpPr>
        <p:spPr>
          <a:xfrm>
            <a:off x="3350215" y="6101387"/>
            <a:ext cx="549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Stay engaged by visiting www.cossa.org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3CF3DB-4DC0-48F0-A16A-5D2694407228}"/>
              </a:ext>
            </a:extLst>
          </p:cNvPr>
          <p:cNvSpPr txBox="1"/>
          <p:nvPr userDrawn="1"/>
        </p:nvSpPr>
        <p:spPr>
          <a:xfrm>
            <a:off x="1233170" y="2115879"/>
            <a:ext cx="5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chemeClr val="bg1"/>
                </a:solidFill>
              </a:rPr>
              <a:t>Today’s Discussion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23855CE-67B0-4D71-8ED0-7F730E6C0B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9830" y="4383101"/>
            <a:ext cx="7261302" cy="1145061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sz="3200" dirty="0"/>
              <a:t>[Deep dive title]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4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8/7/2021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1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2435469"/>
            <a:ext cx="4846320" cy="2470639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4906108"/>
            <a:ext cx="4846320" cy="92384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pic>
        <p:nvPicPr>
          <p:cNvPr id="16" name="Picture 15" descr="A picture containing sky, building, outdoor, government building&#10;&#10;Description automatically generated">
            <a:extLst>
              <a:ext uri="{FF2B5EF4-FFF2-40B4-BE49-F238E27FC236}">
                <a16:creationId xmlns:a16="http://schemas.microsoft.com/office/drawing/2014/main" id="{E5B38D66-8A2C-4795-8F75-AC8BAF52B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2733" t="15167" r="43881" b="43324"/>
          <a:stretch/>
        </p:blipFill>
        <p:spPr>
          <a:xfrm>
            <a:off x="8909304" y="2057399"/>
            <a:ext cx="3282696" cy="3886199"/>
          </a:xfrm>
          <a:prstGeom prst="rect">
            <a:avLst/>
          </a:prstGeom>
        </p:spPr>
      </p:pic>
      <p:pic>
        <p:nvPicPr>
          <p:cNvPr id="19" name="Picture 18" descr="A picture containing track, outdoor, platform, station&#10;&#10;Description automatically generated">
            <a:extLst>
              <a:ext uri="{FF2B5EF4-FFF2-40B4-BE49-F238E27FC236}">
                <a16:creationId xmlns:a16="http://schemas.microsoft.com/office/drawing/2014/main" id="{3F0BAE83-FE17-4553-8339-0A6B489635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3220" r="35093"/>
          <a:stretch/>
        </p:blipFill>
        <p:spPr>
          <a:xfrm>
            <a:off x="6738809" y="2057399"/>
            <a:ext cx="2060767" cy="3886199"/>
          </a:xfrm>
          <a:prstGeom prst="rect">
            <a:avLst/>
          </a:prstGeom>
        </p:spPr>
      </p:pic>
      <p:pic>
        <p:nvPicPr>
          <p:cNvPr id="22" name="Picture 21" descr="A picture containing stone, column, tan, colonnade&#10;&#10;Description automatically generated">
            <a:extLst>
              <a:ext uri="{FF2B5EF4-FFF2-40B4-BE49-F238E27FC236}">
                <a16:creationId xmlns:a16="http://schemas.microsoft.com/office/drawing/2014/main" id="{1F39A061-C6B2-4A2A-A973-F95BD267FD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67016" r="9213" b="7346"/>
          <a:stretch/>
        </p:blipFill>
        <p:spPr>
          <a:xfrm>
            <a:off x="1" y="2057399"/>
            <a:ext cx="1490472" cy="3886199"/>
          </a:xfrm>
          <a:prstGeom prst="rect">
            <a:avLst/>
          </a:prstGeom>
        </p:spPr>
      </p:pic>
      <p:pic>
        <p:nvPicPr>
          <p:cNvPr id="25" name="Picture 24" descr="A picture containing building, outdoor, colonnade&#10;&#10;Description automatically generated">
            <a:extLst>
              <a:ext uri="{FF2B5EF4-FFF2-40B4-BE49-F238E27FC236}">
                <a16:creationId xmlns:a16="http://schemas.microsoft.com/office/drawing/2014/main" id="{F02559F5-AB72-462C-9FF0-4B4BB3CFA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42616" t="-332" r="28720" b="332"/>
          <a:stretch/>
        </p:blipFill>
        <p:spPr>
          <a:xfrm>
            <a:off x="0" y="2044466"/>
            <a:ext cx="1490472" cy="38991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F157E-16F5-4449-7F7B-8A5E6BFA09B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07953" y="140676"/>
            <a:ext cx="4648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0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entury" panose="02040604050505020304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8/7/2021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68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roup of people with signages">
            <a:extLst>
              <a:ext uri="{FF2B5EF4-FFF2-40B4-BE49-F238E27FC236}">
                <a16:creationId xmlns:a16="http://schemas.microsoft.com/office/drawing/2014/main" id="{A7EA1D43-3DDC-43A5-8942-5EF3E39752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24336" r="60673" b="9678"/>
          <a:stretch/>
        </p:blipFill>
        <p:spPr bwMode="auto">
          <a:xfrm>
            <a:off x="-146919" y="2087669"/>
            <a:ext cx="346073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60731" y="1382751"/>
            <a:ext cx="5339164" cy="547524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022" y="3039361"/>
            <a:ext cx="5113954" cy="177862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4686" y="4817981"/>
            <a:ext cx="4908291" cy="17786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picture containing sky, building, outdoor, government building&#10;&#10;Description automatically generated">
            <a:extLst>
              <a:ext uri="{FF2B5EF4-FFF2-40B4-BE49-F238E27FC236}">
                <a16:creationId xmlns:a16="http://schemas.microsoft.com/office/drawing/2014/main" id="{2925A537-9AC5-4B58-8F99-054F1179E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733" t="15167" r="43881" b="43324"/>
          <a:stretch/>
        </p:blipFill>
        <p:spPr>
          <a:xfrm>
            <a:off x="8909304" y="2087669"/>
            <a:ext cx="3282696" cy="3886199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8C7A970-D137-48BB-969F-F08151D243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405" y="5973868"/>
            <a:ext cx="2568494" cy="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2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uilding, outdoor, colonnade&#10;&#10;Description automatically generated">
            <a:extLst>
              <a:ext uri="{FF2B5EF4-FFF2-40B4-BE49-F238E27FC236}">
                <a16:creationId xmlns:a16="http://schemas.microsoft.com/office/drawing/2014/main" id="{B7E08C69-8703-4909-B2AD-BB4CB47EF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2617" t="41449" r="5568" b="1968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7436" y="0"/>
            <a:ext cx="6599104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077" y="1303548"/>
            <a:ext cx="5883007" cy="899825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6077" y="2533880"/>
            <a:ext cx="5883007" cy="322215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F012578-5CE9-4E98-BFA6-5F9CBEC840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23" y="5930325"/>
            <a:ext cx="2568494" cy="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9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8/7/2021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23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8/7/2021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28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33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90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572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CB4A4C-44AB-42A8-8080-3AE489D8CB8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B4CA4445-58FF-4CD3-8BDC-FE67B135CB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498" y="3125348"/>
            <a:ext cx="2964406" cy="3653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545175CC-69D7-421A-97CB-54BA89CC5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499" y="2209800"/>
            <a:ext cx="2964407" cy="765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F5ACC25-C7AD-45C9-9A74-E3050D4BBCD1}"/>
              </a:ext>
            </a:extLst>
          </p:cNvPr>
          <p:cNvCxnSpPr>
            <a:cxnSpLocks/>
          </p:cNvCxnSpPr>
          <p:nvPr userDrawn="1"/>
        </p:nvCxnSpPr>
        <p:spPr>
          <a:xfrm>
            <a:off x="473559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 Placeholder 29">
            <a:extLst>
              <a:ext uri="{FF2B5EF4-FFF2-40B4-BE49-F238E27FC236}">
                <a16:creationId xmlns:a16="http://schemas.microsoft.com/office/drawing/2014/main" id="{B5BECD46-D4D9-40B7-9C00-5E782BF185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5591" y="3133055"/>
            <a:ext cx="2964406" cy="36534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9">
            <a:extLst>
              <a:ext uri="{FF2B5EF4-FFF2-40B4-BE49-F238E27FC236}">
                <a16:creationId xmlns:a16="http://schemas.microsoft.com/office/drawing/2014/main" id="{BFE8F225-A402-4EAF-BE55-90DC97076C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591" y="2209800"/>
            <a:ext cx="2964407" cy="76544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4AF3FB-5989-4307-841A-BB7EE302DD2E}"/>
              </a:ext>
            </a:extLst>
          </p:cNvPr>
          <p:cNvCxnSpPr>
            <a:cxnSpLocks/>
          </p:cNvCxnSpPr>
          <p:nvPr userDrawn="1"/>
        </p:nvCxnSpPr>
        <p:spPr>
          <a:xfrm>
            <a:off x="952500" y="394786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 Placeholder 29">
            <a:extLst>
              <a:ext uri="{FF2B5EF4-FFF2-40B4-BE49-F238E27FC236}">
                <a16:creationId xmlns:a16="http://schemas.microsoft.com/office/drawing/2014/main" id="{3A5B0324-074D-4B9F-87D6-B7E9E965EB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498" y="5200380"/>
            <a:ext cx="2964404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29">
            <a:extLst>
              <a:ext uri="{FF2B5EF4-FFF2-40B4-BE49-F238E27FC236}">
                <a16:creationId xmlns:a16="http://schemas.microsoft.com/office/drawing/2014/main" id="{7E637ACC-E647-4DF2-AD32-959EA70A8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499" y="4222552"/>
            <a:ext cx="2964405" cy="7453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572D600-E416-455B-BA50-E1F9A005C00E}"/>
              </a:ext>
            </a:extLst>
          </p:cNvPr>
          <p:cNvCxnSpPr>
            <a:cxnSpLocks/>
          </p:cNvCxnSpPr>
          <p:nvPr userDrawn="1"/>
        </p:nvCxnSpPr>
        <p:spPr>
          <a:xfrm>
            <a:off x="4669215" y="3936866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 Placeholder 29">
            <a:extLst>
              <a:ext uri="{FF2B5EF4-FFF2-40B4-BE49-F238E27FC236}">
                <a16:creationId xmlns:a16="http://schemas.microsoft.com/office/drawing/2014/main" id="{7BF47C91-E1FC-44E8-BF8C-BAB9560A18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36024" y="5166995"/>
            <a:ext cx="3030783" cy="38432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29">
            <a:extLst>
              <a:ext uri="{FF2B5EF4-FFF2-40B4-BE49-F238E27FC236}">
                <a16:creationId xmlns:a16="http://schemas.microsoft.com/office/drawing/2014/main" id="{697F4C90-85EF-49EA-BF39-A65FFD1F43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69214" y="4207557"/>
            <a:ext cx="3030783" cy="7603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B88268A-73B8-4201-9904-779FD46AE4C5}"/>
              </a:ext>
            </a:extLst>
          </p:cNvPr>
          <p:cNvCxnSpPr>
            <a:cxnSpLocks/>
          </p:cNvCxnSpPr>
          <p:nvPr userDrawn="1"/>
        </p:nvCxnSpPr>
        <p:spPr>
          <a:xfrm>
            <a:off x="8385931" y="1928354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 Placeholder 29">
            <a:extLst>
              <a:ext uri="{FF2B5EF4-FFF2-40B4-BE49-F238E27FC236}">
                <a16:creationId xmlns:a16="http://schemas.microsoft.com/office/drawing/2014/main" id="{A4D16B62-E155-423C-B1A0-9105C6F794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85930" y="3132617"/>
            <a:ext cx="2964406" cy="3573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9">
            <a:extLst>
              <a:ext uri="{FF2B5EF4-FFF2-40B4-BE49-F238E27FC236}">
                <a16:creationId xmlns:a16="http://schemas.microsoft.com/office/drawing/2014/main" id="{FE6A91A6-CC61-469C-AF22-2B5479625D0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5930" y="2199046"/>
            <a:ext cx="2964407" cy="77883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114BC8E1-4E10-4BD2-A626-E5FD69D41A2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1B6D94-F8CE-4729-9B7F-D804B3E4B79E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184840" y="-286760"/>
            <a:ext cx="3325208" cy="3325208"/>
            <a:chOff x="0" y="12289"/>
            <a:chExt cx="3550" cy="3551"/>
          </a:xfrm>
        </p:grpSpPr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A23F8082-30EC-4698-A4E6-103C6802C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E768AFD8-8E46-4899-BC98-EFDF394D3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8828880E-071A-43CE-A529-7E1392FDB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93F6CE-546A-4FCC-81D9-DE4198ECE5D8}"/>
              </a:ext>
            </a:extLst>
          </p:cNvPr>
          <p:cNvGrpSpPr/>
          <p:nvPr userDrawn="1"/>
        </p:nvGrpSpPr>
        <p:grpSpPr>
          <a:xfrm>
            <a:off x="6037974" y="5687514"/>
            <a:ext cx="6293732" cy="1428217"/>
            <a:chOff x="1889544" y="5151654"/>
            <a:chExt cx="6293732" cy="1428217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795E251-1D8B-4AE6-83A6-F06316C11C4C}"/>
                </a:ext>
              </a:extLst>
            </p:cNvPr>
            <p:cNvSpPr/>
            <p:nvPr userDrawn="1"/>
          </p:nvSpPr>
          <p:spPr>
            <a:xfrm>
              <a:off x="1889544" y="5151654"/>
              <a:ext cx="6293732" cy="14282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3E2EDA4-9A39-4A41-AA07-D78553D6FB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553" y="5210305"/>
              <a:ext cx="4481054" cy="705766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D1771FF-DA50-44F3-9CA1-692E74819295}"/>
                </a:ext>
              </a:extLst>
            </p:cNvPr>
            <p:cNvSpPr txBox="1"/>
            <p:nvPr userDrawn="1"/>
          </p:nvSpPr>
          <p:spPr>
            <a:xfrm>
              <a:off x="2087276" y="5876408"/>
              <a:ext cx="593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Subscribe for more news: www.cossa.org/washington-update 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B5B0247-0422-4F18-A96A-814381288586}"/>
              </a:ext>
            </a:extLst>
          </p:cNvPr>
          <p:cNvCxnSpPr>
            <a:cxnSpLocks/>
          </p:cNvCxnSpPr>
          <p:nvPr userDrawn="1"/>
        </p:nvCxnSpPr>
        <p:spPr>
          <a:xfrm>
            <a:off x="8385931" y="3943876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1C315AE2-DD23-4ABE-A5AA-53245BAA94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5929" y="5166995"/>
            <a:ext cx="2964406" cy="3773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29">
            <a:extLst>
              <a:ext uri="{FF2B5EF4-FFF2-40B4-BE49-F238E27FC236}">
                <a16:creationId xmlns:a16="http://schemas.microsoft.com/office/drawing/2014/main" id="{02DF54F7-4465-4C06-B54B-9679043F5F0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5930" y="4214568"/>
            <a:ext cx="2964406" cy="76035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AE2E11A-F827-45B8-82FD-91EA39B0E400}"/>
              </a:ext>
            </a:extLst>
          </p:cNvPr>
          <p:cNvSpPr txBox="1"/>
          <p:nvPr userDrawn="1"/>
        </p:nvSpPr>
        <p:spPr>
          <a:xfrm>
            <a:off x="4217565" y="878683"/>
            <a:ext cx="393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Top Headlines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BCD5271-06BE-46BC-96DC-1BA75885A4E6}"/>
              </a:ext>
            </a:extLst>
          </p:cNvPr>
          <p:cNvSpPr txBox="1"/>
          <p:nvPr userDrawn="1"/>
        </p:nvSpPr>
        <p:spPr>
          <a:xfrm>
            <a:off x="802761" y="878684"/>
            <a:ext cx="351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This Month’s</a:t>
            </a:r>
          </a:p>
        </p:txBody>
      </p:sp>
    </p:spTree>
    <p:extLst>
      <p:ext uri="{BB962C8B-B14F-4D97-AF65-F5344CB8AC3E}">
        <p14:creationId xmlns:p14="http://schemas.microsoft.com/office/powerpoint/2010/main" val="35259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13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73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56C8C1-E81C-436D-A310-A71CAAE33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0" y="946404"/>
            <a:ext cx="5486400" cy="496519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103120"/>
            <a:ext cx="3848101" cy="1325563"/>
          </a:xfrm>
        </p:spPr>
        <p:txBody>
          <a:bodyPr anchor="b" anchorCtr="0">
            <a:normAutofit/>
          </a:bodyPr>
          <a:lstStyle>
            <a:lvl1pPr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28B1CE2-91FA-4E2B-8543-3B0F79B480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7421" y="1600200"/>
            <a:ext cx="2743199" cy="36576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F7B6DF9-E76A-44ED-B84C-1391CD5D55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614" y="1893262"/>
            <a:ext cx="2743200" cy="3071477"/>
          </a:xfrm>
        </p:spPr>
        <p:txBody>
          <a:bodyPr anchor="ctr" anchorCtr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CB9306-A7FD-4B22-8E8A-E0B8D7862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624728" y="3747150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1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3743A-E743-45FC-BA23-CE3608B0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5968010-7C2C-4D3E-A396-7DD2374D3FF7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C2B9FC4-B242-4186-81EF-4F28915C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931001A-7150-4E01-A0BE-5E1F84C42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84B94AE-8FBD-4368-BEDC-4B5ADC26B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792B21-E8E4-41AD-B879-9416426BA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84D2A9-BA73-4521-988F-669F8B18A6F9}"/>
              </a:ext>
            </a:extLst>
          </p:cNvPr>
          <p:cNvGrpSpPr/>
          <p:nvPr userDrawn="1"/>
        </p:nvGrpSpPr>
        <p:grpSpPr>
          <a:xfrm>
            <a:off x="5898268" y="5429783"/>
            <a:ext cx="6293732" cy="1428217"/>
            <a:chOff x="1889544" y="5151654"/>
            <a:chExt cx="6293732" cy="142821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5F71D8A-44B4-4DC3-A3A1-7B7BEEFBBFF9}"/>
                </a:ext>
              </a:extLst>
            </p:cNvPr>
            <p:cNvSpPr/>
            <p:nvPr userDrawn="1"/>
          </p:nvSpPr>
          <p:spPr>
            <a:xfrm>
              <a:off x="1889544" y="5151654"/>
              <a:ext cx="6293732" cy="14282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34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7D206D-0C71-4737-A6ED-F92A8EBC7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990" y="5347911"/>
              <a:ext cx="4481054" cy="70576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04F569-3DC4-49F4-A8CB-9155B4F8374F}"/>
                </a:ext>
              </a:extLst>
            </p:cNvPr>
            <p:cNvSpPr txBox="1"/>
            <p:nvPr userDrawn="1"/>
          </p:nvSpPr>
          <p:spPr>
            <a:xfrm>
              <a:off x="2067432" y="6055798"/>
              <a:ext cx="5937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Subscribe for more news: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  <a:hlinkClick r:id="rId3"/>
                </a:rPr>
                <a:t>www.cossa.org/washington-update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2B48AF-F3CF-4F1A-A0A0-29AE6FA6AE0A}"/>
              </a:ext>
            </a:extLst>
          </p:cNvPr>
          <p:cNvSpPr txBox="1"/>
          <p:nvPr userDrawn="1"/>
        </p:nvSpPr>
        <p:spPr>
          <a:xfrm>
            <a:off x="3012360" y="703393"/>
            <a:ext cx="3934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Opportunities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D93E7A-9152-42CA-9701-2EF274377853}"/>
              </a:ext>
            </a:extLst>
          </p:cNvPr>
          <p:cNvSpPr txBox="1"/>
          <p:nvPr userDrawn="1"/>
        </p:nvSpPr>
        <p:spPr>
          <a:xfrm>
            <a:off x="891870" y="703394"/>
            <a:ext cx="351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Notable</a:t>
            </a:r>
          </a:p>
        </p:txBody>
      </p:sp>
    </p:spTree>
    <p:extLst>
      <p:ext uri="{BB962C8B-B14F-4D97-AF65-F5344CB8AC3E}">
        <p14:creationId xmlns:p14="http://schemas.microsoft.com/office/powerpoint/2010/main" val="288515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4866671"/>
            <a:ext cx="5715000" cy="588795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2000" b="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Speaker Name, Title 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1" y="3591098"/>
            <a:ext cx="5715000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Deep Dive Title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237695"/>
            <a:ext cx="2933700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2094" y="1689003"/>
            <a:ext cx="4055816" cy="374723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D36EDE-1023-42F3-8078-1A162CCA18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6" y="5767078"/>
            <a:ext cx="3286679" cy="1011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20D8CC-3ADC-497E-BF05-3576073D457C}"/>
              </a:ext>
            </a:extLst>
          </p:cNvPr>
          <p:cNvSpPr txBox="1"/>
          <p:nvPr userDrawn="1"/>
        </p:nvSpPr>
        <p:spPr>
          <a:xfrm>
            <a:off x="6025753" y="1475911"/>
            <a:ext cx="3515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This Month’s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Deep Dive</a:t>
            </a:r>
            <a:r>
              <a:rPr lang="en-US" sz="4400" b="1" dirty="0">
                <a:solidFill>
                  <a:schemeClr val="bg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86078687-0EE1-4760-A1E3-5EC42CD00317}"/>
              </a:ext>
            </a:extLst>
          </p:cNvPr>
          <p:cNvSpPr/>
          <p:nvPr userDrawn="1"/>
        </p:nvSpPr>
        <p:spPr>
          <a:xfrm rot="5400000">
            <a:off x="8761535" y="339679"/>
            <a:ext cx="3770144" cy="309078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-508063" y="4375277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125706"/>
            <a:ext cx="7952822" cy="419852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2FF111F-BC01-4AB7-91D6-1CCD89884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59996-7510-42D9-9894-5D4DC2EFFD35}"/>
              </a:ext>
            </a:extLst>
          </p:cNvPr>
          <p:cNvSpPr txBox="1"/>
          <p:nvPr userDrawn="1"/>
        </p:nvSpPr>
        <p:spPr>
          <a:xfrm>
            <a:off x="952499" y="568632"/>
            <a:ext cx="8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Check Out Past Recordings 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711E0144-12EE-4167-8EE7-6CAE1537FB2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105901" y="1200018"/>
            <a:ext cx="3090862" cy="101128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rgbClr val="C00000"/>
                </a:solidFill>
                <a:latin typeface="Tw Cen MT" panose="020B0602020104020603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F95260-C5B5-4C03-B560-ACF970F9C84D}"/>
              </a:ext>
            </a:extLst>
          </p:cNvPr>
          <p:cNvSpPr txBox="1"/>
          <p:nvPr userDrawn="1"/>
        </p:nvSpPr>
        <p:spPr>
          <a:xfrm>
            <a:off x="9412023" y="223836"/>
            <a:ext cx="2469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kern="0" spc="-100" baseline="0" dirty="0">
                <a:solidFill>
                  <a:schemeClr val="bg1"/>
                </a:solidFill>
                <a:latin typeface="Tw Cen MT" panose="020B0602020104020603" pitchFamily="34" charset="0"/>
              </a:rPr>
              <a:t>Mark your calendar</a:t>
            </a:r>
            <a:r>
              <a:rPr lang="en-US" sz="3200" b="0" dirty="0">
                <a:solidFill>
                  <a:schemeClr val="bg1"/>
                </a:solidFill>
                <a:latin typeface="Tw Cen MT" panose="020B0602020104020603" pitchFamily="34" charset="0"/>
              </a:rPr>
              <a:t>!</a:t>
            </a:r>
          </a:p>
        </p:txBody>
      </p:sp>
      <p:pic>
        <p:nvPicPr>
          <p:cNvPr id="22" name="Graphic 21" descr="Monthly calendar with solid fill">
            <a:extLst>
              <a:ext uri="{FF2B5EF4-FFF2-40B4-BE49-F238E27FC236}">
                <a16:creationId xmlns:a16="http://schemas.microsoft.com/office/drawing/2014/main" id="{A6EC8330-1C85-49F8-A5F8-A2BA433847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3516287"/>
            <a:ext cx="2096428" cy="20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5553300" y="349216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699243-FB92-4243-B1C4-10E1B97AFBEA}"/>
              </a:ext>
            </a:extLst>
          </p:cNvPr>
          <p:cNvSpPr txBox="1"/>
          <p:nvPr userDrawn="1"/>
        </p:nvSpPr>
        <p:spPr>
          <a:xfrm>
            <a:off x="5787345" y="3712453"/>
            <a:ext cx="2467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Reach us at: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9B7D0C25-08D5-418F-A7DA-EC8BB67E18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8534" y="4312165"/>
            <a:ext cx="3667544" cy="1222772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Contact info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BFAC13B-AF6B-4317-BA0D-87DDA05A3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38" y="1379008"/>
            <a:ext cx="6624525" cy="17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60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8A15-502E-4C58-A77C-168877A3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1DE29-2EAC-4169-A61E-FF53454F9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pic>
        <p:nvPicPr>
          <p:cNvPr id="4" name="Content Placeholder 5" descr="Question mark on green pastel background">
            <a:extLst>
              <a:ext uri="{FF2B5EF4-FFF2-40B4-BE49-F238E27FC236}">
                <a16:creationId xmlns:a16="http://schemas.microsoft.com/office/drawing/2014/main" id="{B4A7626A-C49A-4E88-9C65-AF4BDE74A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729" y="-535295"/>
            <a:ext cx="12528400" cy="75976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F5D3407-1EE6-4477-9EB0-5397122BA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6" y="5767078"/>
            <a:ext cx="3286679" cy="101128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B4733A9-9FD2-40E4-AE27-E4EBB9070DA7}"/>
              </a:ext>
            </a:extLst>
          </p:cNvPr>
          <p:cNvSpPr txBox="1">
            <a:spLocks/>
          </p:cNvSpPr>
          <p:nvPr userDrawn="1"/>
        </p:nvSpPr>
        <p:spPr>
          <a:xfrm>
            <a:off x="685800" y="2127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A5AA688-FAA0-4CFB-978A-02F7C41D86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1" y="5622878"/>
            <a:ext cx="3286679" cy="10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5" r:id="rId2"/>
    <p:sldLayoutId id="2147483697" r:id="rId3"/>
    <p:sldLayoutId id="2147483696" r:id="rId4"/>
    <p:sldLayoutId id="2147483682" r:id="rId5"/>
    <p:sldLayoutId id="2147483671" r:id="rId6"/>
    <p:sldLayoutId id="2147483698" r:id="rId7"/>
    <p:sldLayoutId id="2147483699" r:id="rId8"/>
    <p:sldLayoutId id="2147483675" r:id="rId9"/>
    <p:sldLayoutId id="2147483648" r:id="rId10"/>
    <p:sldLayoutId id="2147483693" r:id="rId11"/>
    <p:sldLayoutId id="2147483672" r:id="rId12"/>
    <p:sldLayoutId id="2147483673" r:id="rId13"/>
    <p:sldLayoutId id="2147483684" r:id="rId14"/>
    <p:sldLayoutId id="2147483676" r:id="rId15"/>
    <p:sldLayoutId id="2147483677" r:id="rId16"/>
    <p:sldLayoutId id="2147483685" r:id="rId17"/>
    <p:sldLayoutId id="2147483688" r:id="rId18"/>
    <p:sldLayoutId id="2147483692" r:id="rId19"/>
    <p:sldLayoutId id="214748370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8/7/2021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AEC729E-94D7-45A9-B3A0-A48632F4AA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20" y="5897878"/>
            <a:ext cx="2568494" cy="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50000"/>
            </a:schemeClr>
          </a:solidFill>
          <a:latin typeface="Century" panose="02040604050505020304" pitchFamily="18" charset="0"/>
          <a:ea typeface="+mj-ea"/>
          <a:cs typeface="Arial" panose="020B0604020202020204" pitchFamily="34" charset="0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B6BCF-E4D1-4534-9535-9EC96F837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7231" y="3751034"/>
            <a:ext cx="7422987" cy="1197931"/>
          </a:xfrm>
        </p:spPr>
        <p:txBody>
          <a:bodyPr/>
          <a:lstStyle/>
          <a:p>
            <a:r>
              <a:rPr lang="en-US" dirty="0"/>
              <a:t>FY 2024 Funding Outlook for Social &amp; Behavioral Science</a:t>
            </a:r>
          </a:p>
          <a:p>
            <a:r>
              <a:rPr lang="en-US" sz="2400" dirty="0"/>
              <a:t>March 16,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69470-9FD3-40BD-9562-4BD76B39FB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7470" y="5455552"/>
            <a:ext cx="4627756" cy="461664"/>
          </a:xfrm>
        </p:spPr>
        <p:txBody>
          <a:bodyPr/>
          <a:lstStyle/>
          <a:p>
            <a:r>
              <a:rPr lang="en-US" dirty="0"/>
              <a:t>Wendy Naus,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79004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52679-19A3-4A65-A1EA-952FE84F2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Science Foundation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9339B-EE2F-4F58-88D1-576ADB10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>
              <a:latin typeface="+mn-lt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2440B2-A5ED-43D2-ED3A-B9C4DE23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74" y="1848771"/>
            <a:ext cx="10832047" cy="373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3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7EAF-DF3F-4DC3-AF7A-941FB0CC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(cont.)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698A42-B37F-4C55-8C64-F4B704BC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5CED1-CC5C-4099-8C64-DC1E2EA20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31FF85-10DF-A737-B65F-2E0C50EF4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7" y="1592827"/>
            <a:ext cx="11194355" cy="4025062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D05FA6F9-011A-4AA6-8027-B03167B8A761}"/>
              </a:ext>
            </a:extLst>
          </p:cNvPr>
          <p:cNvSpPr/>
          <p:nvPr/>
        </p:nvSpPr>
        <p:spPr>
          <a:xfrm>
            <a:off x="262274" y="5167893"/>
            <a:ext cx="642937" cy="33410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4AD2-2925-404A-8A3D-27419200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Institutes of Health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F3CA0-5C87-402B-BAB9-4098B0BB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2B855-8DE0-C4F5-0007-31B458A62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2" y="1466850"/>
            <a:ext cx="9439275" cy="39243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541C88-FCED-FFDD-D297-83D14533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AA86DF8-6819-F36E-8FAE-3F21D9B37ECB}"/>
              </a:ext>
            </a:extLst>
          </p:cNvPr>
          <p:cNvSpPr/>
          <p:nvPr/>
        </p:nvSpPr>
        <p:spPr>
          <a:xfrm>
            <a:off x="733425" y="4967618"/>
            <a:ext cx="642937" cy="33410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04AD2-2925-404A-8A3D-27419200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Institutes of Health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F3CA0-5C87-402B-BAB9-4098B0BB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541C88-FCED-FFDD-D297-83D145338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101B-25C8-2120-DB7C-29999C23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845945"/>
            <a:ext cx="9880836" cy="20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13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68B8-5C81-4D69-9AEC-4702ECAC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Education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F9AF3-A459-476F-ADFD-3504E4E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BED784-EF8C-6EAD-5D64-2FD4453EC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1422502"/>
            <a:ext cx="9549025" cy="4351338"/>
          </a:xfrm>
        </p:spPr>
      </p:pic>
    </p:spTree>
    <p:extLst>
      <p:ext uri="{BB962C8B-B14F-4D97-AF65-F5344CB8AC3E}">
        <p14:creationId xmlns:p14="http://schemas.microsoft.com/office/powerpoint/2010/main" val="269637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CDCA-EF74-4E8D-A552-C265731F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Justice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9920C-682F-4085-BA50-34E84F8B1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8D5B9B-A620-1687-2428-B454C8A5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527" y="1690688"/>
            <a:ext cx="9642946" cy="27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C81F-66C2-4342-B5B7-AC7F32F8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B8F42-D2C9-44D6-8360-86CE882D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ECBCA-B48B-4DB0-8F27-124697E2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r>
              <a:rPr lang="en-US" dirty="0"/>
              <a:t>Congressional hearings underway.</a:t>
            </a:r>
          </a:p>
          <a:p>
            <a:r>
              <a:rPr lang="en-US" dirty="0"/>
              <a:t>Funding priorities being accepted/submitted.</a:t>
            </a:r>
          </a:p>
          <a:p>
            <a:r>
              <a:rPr lang="en-US" dirty="0"/>
              <a:t>Advocacy groups setting goals and strategies.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Overall Capitol scene">
            <a:extLst>
              <a:ext uri="{FF2B5EF4-FFF2-40B4-BE49-F238E27FC236}">
                <a16:creationId xmlns:a16="http://schemas.microsoft.com/office/drawing/2014/main" id="{EF6CEAD3-9605-4D93-9EAC-A103AF97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78" y="1027906"/>
            <a:ext cx="6000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6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C81F-66C2-4342-B5B7-AC7F32F88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B8F42-D2C9-44D6-8360-86CE882D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ECBCA-B48B-4DB0-8F27-124697E26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257800" cy="4351338"/>
          </a:xfrm>
        </p:spPr>
        <p:txBody>
          <a:bodyPr/>
          <a:lstStyle/>
          <a:p>
            <a:r>
              <a:rPr lang="en-US" dirty="0"/>
              <a:t>Congressional hearings underway.</a:t>
            </a:r>
          </a:p>
          <a:p>
            <a:r>
              <a:rPr lang="en-US" dirty="0"/>
              <a:t>Funding priorities being accepted/submitted.</a:t>
            </a:r>
          </a:p>
          <a:p>
            <a:r>
              <a:rPr lang="en-US" dirty="0"/>
              <a:t>Advocacy groups setting goals and strategies.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BUT – 118</a:t>
            </a:r>
            <a:r>
              <a:rPr lang="en-US" b="1" baseline="30000" dirty="0"/>
              <a:t>th</a:t>
            </a:r>
            <a:r>
              <a:rPr lang="en-US" b="1" dirty="0"/>
              <a:t> Congress has a new Republican majority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Overall Capitol scene">
            <a:extLst>
              <a:ext uri="{FF2B5EF4-FFF2-40B4-BE49-F238E27FC236}">
                <a16:creationId xmlns:a16="http://schemas.microsoft.com/office/drawing/2014/main" id="{EF6CEAD3-9605-4D93-9EAC-A103AF97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78" y="1027906"/>
            <a:ext cx="6000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99ED-5610-CAC9-36F0-0EAED3A8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1426D-1D76-7A21-149B-52961886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C7A2D7-1B0A-CC7E-6FB1-3C130805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614" y="357346"/>
            <a:ext cx="4320203" cy="614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BD91F3-57AC-B06B-710D-A10E7A039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66804" y="365375"/>
            <a:ext cx="4565582" cy="621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99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A4-5BFE-45B6-BC33-AB91C5C1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5D330-6AA6-4A00-BC15-2302BCF6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31F80-CF28-46F4-95FD-E1CCB113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62885-7672-B816-B6D4-89141BFF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59" y="116909"/>
            <a:ext cx="7368202" cy="66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1603-B132-4FEE-A310-1CE8304F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E2ECA-449D-4337-8F44-BA541381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DC97D-01E7-45FA-AB50-CEC85BE9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Funding for Social and Behavioral Science Research </a:t>
            </a:r>
          </a:p>
          <a:p>
            <a:r>
              <a:rPr lang="en-US" dirty="0"/>
              <a:t>Preview of President Biden’s FY 2024 Budget Request</a:t>
            </a:r>
          </a:p>
          <a:p>
            <a:r>
              <a:rPr lang="en-US" dirty="0"/>
              <a:t>What’s Next</a:t>
            </a:r>
          </a:p>
          <a:p>
            <a:r>
              <a:rPr lang="en-US" dirty="0"/>
              <a:t>What You Can Do</a:t>
            </a:r>
          </a:p>
        </p:txBody>
      </p:sp>
    </p:spTree>
    <p:extLst>
      <p:ext uri="{BB962C8B-B14F-4D97-AF65-F5344CB8AC3E}">
        <p14:creationId xmlns:p14="http://schemas.microsoft.com/office/powerpoint/2010/main" val="215503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400B209-BCFC-3227-32E0-5715666B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84472"/>
            <a:ext cx="9848697" cy="537419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E8F1AD8-F3F4-3C46-375E-619A5EDC4A54}"/>
              </a:ext>
            </a:extLst>
          </p:cNvPr>
          <p:cNvSpPr/>
          <p:nvPr/>
        </p:nvSpPr>
        <p:spPr>
          <a:xfrm rot="5400000">
            <a:off x="5596256" y="535299"/>
            <a:ext cx="1274788" cy="6882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B9826-CE0D-4A11-9DD3-983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to FY 2022 Levels?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0AE09-3039-4A1F-A844-AC4F9454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1249-C2BD-491A-AB34-76F4051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B3B0EE-90E5-4F7F-94E6-2F0729810B52}"/>
              </a:ext>
            </a:extLst>
          </p:cNvPr>
          <p:cNvSpPr txBox="1">
            <a:spLocks/>
          </p:cNvSpPr>
          <p:nvPr/>
        </p:nvSpPr>
        <p:spPr>
          <a:xfrm>
            <a:off x="1104900" y="5175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80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8A5B-6D4E-40D5-A254-C64BDFEF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can do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CBE2A8-898A-4768-8B9C-4FD2B67C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>
              <a:latin typeface="+mn-lt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3D609F5-C3B0-4EA9-929B-049AA4BEF422}"/>
              </a:ext>
            </a:extLst>
          </p:cNvPr>
          <p:cNvSpPr txBox="1">
            <a:spLocks/>
          </p:cNvSpPr>
          <p:nvPr/>
        </p:nvSpPr>
        <p:spPr>
          <a:xfrm>
            <a:off x="971550" y="1825625"/>
            <a:ext cx="5588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Take action!</a:t>
            </a:r>
          </a:p>
          <a:p>
            <a:r>
              <a:rPr lang="en-US" b="1" dirty="0"/>
              <a:t>COSSA Action Alerts</a:t>
            </a:r>
          </a:p>
          <a:p>
            <a:r>
              <a:rPr lang="en-US" b="1" dirty="0"/>
              <a:t>Advocate from Home</a:t>
            </a:r>
            <a:r>
              <a:rPr lang="en-US" dirty="0"/>
              <a:t>: cossa.org/event/cossa-headlines-2022-03-10/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1D17-B059-E886-0345-3AE5A794D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24"/>
          <a:stretch/>
        </p:blipFill>
        <p:spPr>
          <a:xfrm>
            <a:off x="781883" y="4993640"/>
            <a:ext cx="5195773" cy="812322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FB70083-D5BF-01B4-2424-1A13B1699768}"/>
              </a:ext>
            </a:extLst>
          </p:cNvPr>
          <p:cNvSpPr txBox="1">
            <a:spLocks/>
          </p:cNvSpPr>
          <p:nvPr/>
        </p:nvSpPr>
        <p:spPr>
          <a:xfrm flipH="1">
            <a:off x="5483214" y="5063786"/>
            <a:ext cx="4131327" cy="67203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0">
              <a:buFont typeface="Arial" panose="020B0604020202020204" pitchFamily="34" charset="0"/>
              <a:buNone/>
            </a:pPr>
            <a:r>
              <a:rPr lang="en-US" sz="1800" b="1" dirty="0"/>
              <a:t>cossa.org/action-center/alerts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7CB78-F00E-D42B-767B-8CD5A5436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030" y="401467"/>
            <a:ext cx="5382280" cy="302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55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D2F7-7D0C-3C9B-6704-099A9FE2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1D62-03C9-D175-69A5-97BD26472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D170B-1EBC-CBF5-46EA-9333644B3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22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80275-7677-944D-473A-81686C877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43" y="0"/>
            <a:ext cx="12195643" cy="7929137"/>
          </a:xfrm>
          <a:prstGeom prst="rect">
            <a:avLst/>
          </a:prstGeom>
        </p:spPr>
      </p:pic>
      <p:pic>
        <p:nvPicPr>
          <p:cNvPr id="8" name="Picture 7" descr="Two people standing in front of a box&#10;&#10;Description automatically generated">
            <a:extLst>
              <a:ext uri="{FF2B5EF4-FFF2-40B4-BE49-F238E27FC236}">
                <a16:creationId xmlns:a16="http://schemas.microsoft.com/office/drawing/2014/main" id="{17DD7145-1039-C04F-93DD-8538944CF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248122"/>
            <a:ext cx="3447390" cy="258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4C971C-854B-C789-57C3-F648C4B4C8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2"/>
          <a:stretch/>
        </p:blipFill>
        <p:spPr>
          <a:xfrm>
            <a:off x="8215483" y="4445945"/>
            <a:ext cx="4029927" cy="2607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0087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74A0-B1B4-4BF0-8F64-67323C56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262" y="2087669"/>
            <a:ext cx="5100028" cy="177862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Join our efforts!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CFFAD-4587-41D5-995A-244E6D083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3335" y="3429000"/>
            <a:ext cx="5113955" cy="2544869"/>
          </a:xfrm>
        </p:spPr>
        <p:txBody>
          <a:bodyPr/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  <a:t>Wendy A. Naus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  <a:t>Executive Director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  <a:t>Consortium of Social Science Associations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  <a:t>wnaus@cossa.org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" panose="02040604050505020304" pitchFamily="18" charset="0"/>
              <a:ea typeface="+mj-ea"/>
              <a:cs typeface="Calibri" panose="020F0502020204030204" pitchFamily="34" charset="0"/>
            </a:endParaRPr>
          </a:p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  <a:t>www.cossa.org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Calibri" panose="020F0502020204030204" pitchFamily="34" charset="0"/>
              </a:rPr>
              <a:t>www.whysocialscience.com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2C963-A336-4EBB-8E2F-17286F8CF6C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629400"/>
            <a:ext cx="411163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D8D479-8942-46E8-A226-A4E01F7A105C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27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826-CE0D-4A11-9DD3-983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2023 Recap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0AE09-3039-4A1F-A844-AC4F9454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1249-C2BD-491A-AB34-76F4051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B3B0EE-90E5-4F7F-94E6-2F0729810B52}"/>
              </a:ext>
            </a:extLst>
          </p:cNvPr>
          <p:cNvSpPr txBox="1">
            <a:spLocks/>
          </p:cNvSpPr>
          <p:nvPr/>
        </p:nvSpPr>
        <p:spPr>
          <a:xfrm>
            <a:off x="1104900" y="5175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00B209-BCFC-3227-32E0-5715666B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384472"/>
            <a:ext cx="9848697" cy="53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1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826-CE0D-4A11-9DD3-983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FY 2023—National Institutes of Health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0AE09-3039-4A1F-A844-AC4F9454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1249-C2BD-491A-AB34-76F4051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$2.5B increase to the NIH base budget. </a:t>
            </a:r>
          </a:p>
          <a:p>
            <a:r>
              <a:rPr lang="en-US" dirty="0"/>
              <a:t>At least 3.8% increase to ICs. </a:t>
            </a:r>
          </a:p>
          <a:p>
            <a:r>
              <a:rPr lang="en-US" dirty="0"/>
              <a:t>Includes 4</a:t>
            </a:r>
            <a:r>
              <a:rPr lang="en-US" baseline="30000" dirty="0"/>
              <a:t>th</a:t>
            </a:r>
            <a:r>
              <a:rPr lang="en-US" dirty="0"/>
              <a:t> year of firearm injury research funding ($12.5M)</a:t>
            </a:r>
          </a:p>
          <a:p>
            <a:r>
              <a:rPr lang="en-US" dirty="0"/>
              <a:t>Does not fund Sexual Orientation and Gender Identity Research Center</a:t>
            </a:r>
          </a:p>
          <a:p>
            <a:r>
              <a:rPr lang="en-US" dirty="0"/>
              <a:t>Appropriation does not include funding for ARPA-H (provided separately in HHS budget) - $1.5B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B3B0EE-90E5-4F7F-94E6-2F0729810B52}"/>
              </a:ext>
            </a:extLst>
          </p:cNvPr>
          <p:cNvSpPr txBox="1">
            <a:spLocks/>
          </p:cNvSpPr>
          <p:nvPr/>
        </p:nvSpPr>
        <p:spPr>
          <a:xfrm>
            <a:off x="1104900" y="5175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00B209-BCFC-3227-32E0-5715666B9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4" b="85274"/>
          <a:stretch/>
        </p:blipFill>
        <p:spPr>
          <a:xfrm>
            <a:off x="685800" y="1658134"/>
            <a:ext cx="10319897" cy="674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704C1-00E8-D367-D937-3DD462736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34" b="79475"/>
          <a:stretch/>
        </p:blipFill>
        <p:spPr>
          <a:xfrm>
            <a:off x="685800" y="1995489"/>
            <a:ext cx="10319889" cy="3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826-CE0D-4A11-9DD3-983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FY 2023—National Science Foundation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0AE09-3039-4A1F-A844-AC4F9454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1249-C2BD-491A-AB34-76F4051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More than $1B increase, BUT</a:t>
            </a:r>
          </a:p>
          <a:p>
            <a:pPr lvl="1"/>
            <a:r>
              <a:rPr lang="en-US" dirty="0"/>
              <a:t>All provided through emergency funding </a:t>
            </a:r>
          </a:p>
          <a:p>
            <a:pPr lvl="1"/>
            <a:r>
              <a:rPr lang="en-US" dirty="0"/>
              <a:t>Without supplemental, NSF budget would be flat in FY 2023</a:t>
            </a:r>
          </a:p>
          <a:p>
            <a:r>
              <a:rPr lang="en-US" dirty="0"/>
              <a:t>New TIP Directorate prioritized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B3B0EE-90E5-4F7F-94E6-2F0729810B52}"/>
              </a:ext>
            </a:extLst>
          </p:cNvPr>
          <p:cNvSpPr txBox="1">
            <a:spLocks/>
          </p:cNvSpPr>
          <p:nvPr/>
        </p:nvSpPr>
        <p:spPr>
          <a:xfrm>
            <a:off x="1104900" y="5175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00B209-BCFC-3227-32E0-5715666B9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4" b="85274"/>
          <a:stretch/>
        </p:blipFill>
        <p:spPr>
          <a:xfrm>
            <a:off x="685800" y="1658134"/>
            <a:ext cx="10319897" cy="674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704C1-00E8-D367-D937-3DD462736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25" b="73716"/>
          <a:stretch/>
        </p:blipFill>
        <p:spPr>
          <a:xfrm>
            <a:off x="685800" y="2332841"/>
            <a:ext cx="10319889" cy="3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0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826-CE0D-4A11-9DD3-983E843C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FY 2023—Justice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20AE09-3039-4A1F-A844-AC4F9454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71249-C2BD-491A-AB34-76F40510A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Apparent sizable increases in FY 2023, BUT…</a:t>
            </a:r>
          </a:p>
          <a:p>
            <a:pPr lvl="1"/>
            <a:r>
              <a:rPr lang="en-US" dirty="0"/>
              <a:t>Still recovering from big cuts taken in previous years. </a:t>
            </a:r>
          </a:p>
          <a:p>
            <a:pPr lvl="1"/>
            <a:r>
              <a:rPr lang="en-US" dirty="0"/>
              <a:t>NIJ funding includes several unfunded Congressional mandates, reducing NIJ’s base down to $21.3M.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5B3B0EE-90E5-4F7F-94E6-2F0729810B52}"/>
              </a:ext>
            </a:extLst>
          </p:cNvPr>
          <p:cNvSpPr txBox="1">
            <a:spLocks/>
          </p:cNvSpPr>
          <p:nvPr/>
        </p:nvSpPr>
        <p:spPr>
          <a:xfrm>
            <a:off x="1104900" y="5175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00B209-BCFC-3227-32E0-5715666B9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4" b="85274"/>
          <a:stretch/>
        </p:blipFill>
        <p:spPr>
          <a:xfrm>
            <a:off x="685800" y="1658134"/>
            <a:ext cx="10319897" cy="6747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704C1-00E8-D367-D937-3DD462736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350" b="2205"/>
          <a:stretch/>
        </p:blipFill>
        <p:spPr>
          <a:xfrm>
            <a:off x="685800" y="2332841"/>
            <a:ext cx="10319889" cy="5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3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947D-19B9-FD2F-AB39-8549598C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F760-AB05-3E0A-35DA-CB61AA94B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1E295-F53D-9FA2-8B4B-FDFA5C28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7</a:t>
            </a:fld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4931-4EB0-DA33-0FC8-2CFB76E4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8/7/2021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252B6-C526-7198-2FAF-1B47454E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A6668E-130B-025A-882B-2766CABC8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5" y="190500"/>
            <a:ext cx="50101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07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995B-CFA6-4519-B5AE-38C6DFC4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2024 Budget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00704-70CD-4328-92DC-BD01323F1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0A0D3-079C-490B-9E4F-C39369618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Biden Administration is boasting a $209.7 billion budget for R&amp;D in FY 2024 (+$8.9 billion). </a:t>
            </a:r>
          </a:p>
          <a:p>
            <a:r>
              <a:rPr lang="en-US" dirty="0"/>
              <a:t>Priorities include: </a:t>
            </a:r>
          </a:p>
          <a:p>
            <a:pPr lvl="1"/>
            <a:r>
              <a:rPr lang="en-US" dirty="0"/>
              <a:t>Cutting the cancer death rate by at least 50 percent over 25 years</a:t>
            </a:r>
          </a:p>
          <a:p>
            <a:pPr lvl="1"/>
            <a:r>
              <a:rPr lang="en-US" dirty="0"/>
              <a:t>Preparing for and preventing future pandemics</a:t>
            </a:r>
          </a:p>
          <a:p>
            <a:pPr lvl="1"/>
            <a:r>
              <a:rPr lang="en-US" dirty="0"/>
              <a:t>Combating climate change</a:t>
            </a:r>
          </a:p>
          <a:p>
            <a:pPr lvl="1"/>
            <a:r>
              <a:rPr lang="en-US" dirty="0"/>
              <a:t>Addressing national security and technological competitiveness.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6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A4-5BFE-45B6-BC33-AB91C5C1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5D330-6AA6-4A00-BC15-2302BCF6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31F80-CF28-46F4-95FD-E1CCB1138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62885-7672-B816-B6D4-89141BFF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59" y="116909"/>
            <a:ext cx="7368202" cy="66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982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6F8B"/>
      </a:accent1>
      <a:accent2>
        <a:srgbClr val="1C6294"/>
      </a:accent2>
      <a:accent3>
        <a:srgbClr val="75BDA7"/>
      </a:accent3>
      <a:accent4>
        <a:srgbClr val="85A5C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 HL Template" id="{B2C863CD-5D8C-44F4-8828-4F75C17C73BA}" vid="{6D2FB3FA-12A9-44A7-8948-392BC1C97F1B}"/>
    </a:ext>
  </a:extLst>
</a:theme>
</file>

<file path=ppt/theme/theme2.xml><?xml version="1.0" encoding="utf-8"?>
<a:theme xmlns:a="http://schemas.openxmlformats.org/drawingml/2006/main" name="Ecology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16c05727-aa75-4e4a-9b5f-8a80a1165891"/>
    <ds:schemaRef ds:uri="http://purl.org/dc/terms/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415</Words>
  <Application>Microsoft Office PowerPoint</Application>
  <PresentationFormat>Widescreen</PresentationFormat>
  <Paragraphs>106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Century</vt:lpstr>
      <vt:lpstr>Corbel</vt:lpstr>
      <vt:lpstr>Times New Roman</vt:lpstr>
      <vt:lpstr>Tw Cen MT</vt:lpstr>
      <vt:lpstr>Wingdings</vt:lpstr>
      <vt:lpstr>Theme1</vt:lpstr>
      <vt:lpstr>Ecology 16x9</vt:lpstr>
      <vt:lpstr>PowerPoint Presentation</vt:lpstr>
      <vt:lpstr>Today’s Discussion</vt:lpstr>
      <vt:lpstr>FY 2023 Recap</vt:lpstr>
      <vt:lpstr>FY 2023—National Institutes of Health </vt:lpstr>
      <vt:lpstr>FY 2023—National Science Foundation </vt:lpstr>
      <vt:lpstr>FY 2023—Justice </vt:lpstr>
      <vt:lpstr>PowerPoint Presentation</vt:lpstr>
      <vt:lpstr>FY 2024 Budget Highlights</vt:lpstr>
      <vt:lpstr>PowerPoint Presentation</vt:lpstr>
      <vt:lpstr>National Science Foundation </vt:lpstr>
      <vt:lpstr>NSF (cont.)</vt:lpstr>
      <vt:lpstr>National Institutes of Health </vt:lpstr>
      <vt:lpstr>National Institutes of Health </vt:lpstr>
      <vt:lpstr>Department of Education </vt:lpstr>
      <vt:lpstr>Department of Justice </vt:lpstr>
      <vt:lpstr>What’s Next </vt:lpstr>
      <vt:lpstr>What’s Next </vt:lpstr>
      <vt:lpstr>PowerPoint Presentation</vt:lpstr>
      <vt:lpstr>PowerPoint Presentation</vt:lpstr>
      <vt:lpstr>Return to FY 2022 Levels?</vt:lpstr>
      <vt:lpstr>What you can do</vt:lpstr>
      <vt:lpstr>PowerPoint Presentation</vt:lpstr>
      <vt:lpstr>Join our efforts!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Naus</dc:creator>
  <cp:lastModifiedBy>Elyse Bailey</cp:lastModifiedBy>
  <cp:revision>174</cp:revision>
  <dcterms:created xsi:type="dcterms:W3CDTF">2022-04-13T17:16:31Z</dcterms:created>
  <dcterms:modified xsi:type="dcterms:W3CDTF">2024-07-17T19:57:56Z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